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48"/>
  </p:notesMasterIdLst>
  <p:sldIdLst>
    <p:sldId id="256" r:id="rId3"/>
    <p:sldId id="257" r:id="rId4"/>
    <p:sldId id="259" r:id="rId5"/>
    <p:sldId id="325" r:id="rId6"/>
    <p:sldId id="261" r:id="rId7"/>
    <p:sldId id="262" r:id="rId8"/>
    <p:sldId id="263" r:id="rId9"/>
    <p:sldId id="264" r:id="rId10"/>
    <p:sldId id="369" r:id="rId11"/>
    <p:sldId id="364" r:id="rId12"/>
    <p:sldId id="374" r:id="rId13"/>
    <p:sldId id="372" r:id="rId14"/>
    <p:sldId id="373" r:id="rId15"/>
    <p:sldId id="371" r:id="rId16"/>
    <p:sldId id="379" r:id="rId17"/>
    <p:sldId id="380" r:id="rId18"/>
    <p:sldId id="378" r:id="rId19"/>
    <p:sldId id="381" r:id="rId20"/>
    <p:sldId id="376" r:id="rId21"/>
    <p:sldId id="375" r:id="rId22"/>
    <p:sldId id="377" r:id="rId23"/>
    <p:sldId id="382" r:id="rId24"/>
    <p:sldId id="358" r:id="rId25"/>
    <p:sldId id="370" r:id="rId26"/>
    <p:sldId id="267" r:id="rId27"/>
    <p:sldId id="388" r:id="rId28"/>
    <p:sldId id="387" r:id="rId29"/>
    <p:sldId id="389" r:id="rId30"/>
    <p:sldId id="385" r:id="rId31"/>
    <p:sldId id="383" r:id="rId32"/>
    <p:sldId id="392" r:id="rId33"/>
    <p:sldId id="393" r:id="rId34"/>
    <p:sldId id="390" r:id="rId35"/>
    <p:sldId id="394" r:id="rId36"/>
    <p:sldId id="395" r:id="rId37"/>
    <p:sldId id="391" r:id="rId38"/>
    <p:sldId id="397" r:id="rId39"/>
    <p:sldId id="396" r:id="rId40"/>
    <p:sldId id="281" r:id="rId41"/>
    <p:sldId id="282" r:id="rId42"/>
    <p:sldId id="283" r:id="rId43"/>
    <p:sldId id="384" r:id="rId44"/>
    <p:sldId id="287" r:id="rId45"/>
    <p:sldId id="289" r:id="rId46"/>
    <p:sldId id="337" r:id="rId4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Helvetica Neue" panose="02000503000000020004" pitchFamily="2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Tahoma" panose="020B0604030504040204" pitchFamily="3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09"/>
    <p:restoredTop sz="97146"/>
  </p:normalViewPr>
  <p:slideViewPr>
    <p:cSldViewPr snapToGrid="0">
      <p:cViewPr varScale="1">
        <p:scale>
          <a:sx n="208" d="100"/>
          <a:sy n="208" d="100"/>
        </p:scale>
        <p:origin x="280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63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79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370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599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833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995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236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164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828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8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255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516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56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66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48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74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38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246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1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914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795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844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052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55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622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062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872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397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054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15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344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810.07900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mdp.org/tutorial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pdf/2102.12344.pdf" TargetMode="External"/><Relationship Id="rId4" Type="http://schemas.openxmlformats.org/officeDocument/2006/relationships/hyperlink" Target="https://towardsdatascience.com/proximal-policy-optimization-ppo-explained-abed1952457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Partly Observation MDP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694679"/>
            <a:ext cx="8520600" cy="2728221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sz="2000" b="1" dirty="0">
                <a:latin typeface="Tahoma" panose="020B0604030504040204" pitchFamily="34" charset="0"/>
              </a:rPr>
              <a:t>Состояние</a:t>
            </a:r>
            <a:r>
              <a:rPr lang="ru-RU" sz="2000" dirty="0">
                <a:latin typeface="Tahoma" panose="020B0604030504040204" pitchFamily="34" charset="0"/>
              </a:rPr>
              <a:t> – это совокупность информации которая необходима для того, чтобы определить последующую динамику системы и ту награду которую будет получать агент, действуя в этой системе.</a:t>
            </a:r>
          </a:p>
          <a:p>
            <a:pPr marL="133350" indent="0">
              <a:buNone/>
            </a:pPr>
            <a:endParaRPr lang="ru-RU" sz="2000" dirty="0">
              <a:effectLst/>
              <a:latin typeface="Tahoma" panose="020B0604030504040204" pitchFamily="34" charset="0"/>
            </a:endParaRPr>
          </a:p>
          <a:p>
            <a:pPr marL="133350" indent="0">
              <a:buNone/>
            </a:pPr>
            <a:r>
              <a:rPr lang="ru-RU" sz="2000" dirty="0">
                <a:latin typeface="Tahoma" panose="020B0604030504040204" pitchFamily="34" charset="0"/>
              </a:rPr>
              <a:t>А есть ли у нас информация о всей совокупности информации?</a:t>
            </a:r>
            <a:endParaRPr lang="ru-RU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302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33350" indent="0">
                  <a:buNone/>
                </a:pPr>
                <a:r>
                  <a:rPr lang="ru-RU" sz="1800" dirty="0">
                    <a:effectLst/>
                    <a:latin typeface="Tahoma" panose="020B0604030504040204" pitchFamily="34" charset="0"/>
                  </a:rPr>
                  <a:t>Частичная наблюдаемость, агент наблюдает среду опосредованно: </a:t>
                </a:r>
                <a:endParaRPr lang="ru-RU" dirty="0">
                  <a:effectLst/>
                </a:endParaRPr>
              </a:p>
              <a:p>
                <a:r>
                  <a:rPr lang="ru-RU" sz="1800" dirty="0">
                    <a:effectLst/>
                    <a:latin typeface="Tahoma" panose="020B0604030504040204" pitchFamily="34" charset="0"/>
                  </a:rPr>
                  <a:t>робот через видеокамеру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не может определить своего точного местоположения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,</a:t>
                </a:r>
                <a:r>
                  <a:rPr lang="en-US" sz="1800" dirty="0">
                    <a:effectLst/>
                    <a:latin typeface="Tahoma" panose="020B0604030504040204" pitchFamily="34" charset="0"/>
                  </a:rPr>
                  <a:t> 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не видит всего лабиринта и только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предполагает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свое местоположение</a:t>
                </a:r>
                <a:endParaRPr lang="en-US" sz="1800" dirty="0">
                  <a:effectLst/>
                  <a:latin typeface="Tahoma" panose="020B0604030504040204" pitchFamily="34" charset="0"/>
                </a:endParaRPr>
              </a:p>
              <a:p>
                <a:r>
                  <a:rPr lang="ru-RU" sz="1800" dirty="0">
                    <a:effectLst/>
                    <a:latin typeface="Tahoma" panose="020B0604030504040204" pitchFamily="34" charset="0"/>
                  </a:rPr>
                  <a:t>торговый агент наблюдает цены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части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рынка и только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предполагает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происходящие процессы</a:t>
                </a:r>
              </a:p>
              <a:p>
                <a:pPr marL="133350" indent="0">
                  <a:buNone/>
                </a:pPr>
                <a:endParaRPr lang="ru-RU" sz="1800" dirty="0">
                  <a:effectLst/>
                  <a:latin typeface="Tahoma" panose="020B0604030504040204" pitchFamily="34" charset="0"/>
                </a:endParaRPr>
              </a:p>
              <a:p>
                <a:pPr marL="133350" indent="0">
                  <a:buNone/>
                </a:pPr>
                <a:r>
                  <a:rPr lang="ru-RU" sz="1800" dirty="0">
                    <a:effectLst/>
                    <a:latin typeface="Tahoma" panose="020B0604030504040204" pitchFamily="34" charset="0"/>
                  </a:rPr>
                  <a:t>В этом случае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наблюдение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агента </a:t>
                </a:r>
                <a14:m>
                  <m:oMath xmlns:m="http://schemas.openxmlformats.org/officeDocument/2006/math">
                    <m:r>
                      <a:rPr lang="ru-RU" sz="19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RU" sz="1800" dirty="0">
                    <a:effectLst/>
                    <a:latin typeface="Tahoma" panose="020B0604030504040204" pitchFamily="34" charset="0"/>
                  </a:rPr>
                  <a:t>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состояние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среды.</a:t>
                </a:r>
              </a:p>
              <a:p>
                <a:pPr marL="133350" indent="0">
                  <a:buNone/>
                </a:pPr>
                <a:endParaRPr lang="ru-RU" sz="1800" dirty="0">
                  <a:latin typeface="Tahoma" panose="020B0604030504040204" pitchFamily="34" charset="0"/>
                </a:endParaRPr>
              </a:p>
              <a:p>
                <a:pPr marL="133350" indent="0">
                  <a:buNone/>
                </a:pPr>
                <a:r>
                  <a:rPr lang="ru-RU" sz="1800" b="1" dirty="0">
                    <a:latin typeface="Tahoma" panose="020B0604030504040204" pitchFamily="34" charset="0"/>
                  </a:rPr>
                  <a:t>Н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аблюдение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 – та </a:t>
                </a:r>
                <a:r>
                  <a:rPr lang="ru-RU" sz="1800" b="1" dirty="0">
                    <a:effectLst/>
                    <a:latin typeface="Tahoma" panose="020B0604030504040204" pitchFamily="34" charset="0"/>
                  </a:rPr>
                  <a:t>часть состояния </a:t>
                </a:r>
                <a:r>
                  <a:rPr lang="ru-RU" sz="1800" dirty="0">
                    <a:effectLst/>
                    <a:latin typeface="Tahoma" panose="020B0604030504040204" pitchFamily="34" charset="0"/>
                  </a:rPr>
                  <a:t>среды, которую наблюдает агент.</a:t>
                </a:r>
              </a:p>
              <a:p>
                <a:pPr marL="133350" indent="0">
                  <a:buNone/>
                </a:pPr>
                <a:endParaRPr lang="ru-RU" sz="1800" dirty="0">
                  <a:latin typeface="Tahoma" panose="020B0604030504040204" pitchFamily="34" charset="0"/>
                </a:endParaRPr>
              </a:p>
              <a:p>
                <a:pPr marL="133350" indent="0">
                  <a:buNone/>
                </a:pPr>
                <a:r>
                  <a:rPr lang="ru-RU" sz="1800" dirty="0">
                    <a:effectLst/>
                    <a:latin typeface="Tahoma" panose="020B0604030504040204" pitchFamily="34" charset="0"/>
                  </a:rPr>
                  <a:t>Агент выстраивает свою оптимальную стратегию на базе наблюдения и адаптирует ее на каждом шаге по мере изменения наблюдений.</a:t>
                </a:r>
                <a:endParaRPr lang="ru-RU" sz="2000" dirty="0">
                  <a:effectLst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34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A8F63-536B-EF4C-A370-BB73B2CC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493590"/>
            <a:ext cx="3522746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FD185-7A08-5443-BC0E-D4D48567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04" y="1493590"/>
            <a:ext cx="3522746" cy="360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062D132-4497-FD48-B668-8DB2A3F557B4}"/>
              </a:ext>
            </a:extLst>
          </p:cNvPr>
          <p:cNvSpPr>
            <a:spLocks noChangeAspect="1"/>
          </p:cNvSpPr>
          <p:nvPr/>
        </p:nvSpPr>
        <p:spPr>
          <a:xfrm>
            <a:off x="1742882" y="2878212"/>
            <a:ext cx="108000" cy="1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16C76B-66FF-8D47-BB6C-CFE85C3CD43D}"/>
              </a:ext>
            </a:extLst>
          </p:cNvPr>
          <p:cNvSpPr>
            <a:spLocks noChangeAspect="1"/>
          </p:cNvSpPr>
          <p:nvPr/>
        </p:nvSpPr>
        <p:spPr>
          <a:xfrm>
            <a:off x="5650001" y="2135452"/>
            <a:ext cx="1701520" cy="1701520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31000">
                <a:srgbClr val="C00000">
                  <a:tint val="44500"/>
                  <a:satMod val="160000"/>
                </a:srgbClr>
              </a:gs>
              <a:gs pos="65000">
                <a:schemeClr val="bg1">
                  <a:lumMod val="1586"/>
                  <a:lumOff val="98414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877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A8F63-536B-EF4C-A370-BB73B2CC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493590"/>
            <a:ext cx="3522746" cy="3600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2A3316D-848C-2C4C-A63F-5FF6908B3A32}"/>
              </a:ext>
            </a:extLst>
          </p:cNvPr>
          <p:cNvGrpSpPr/>
          <p:nvPr/>
        </p:nvGrpSpPr>
        <p:grpSpPr>
          <a:xfrm>
            <a:off x="736429" y="1749020"/>
            <a:ext cx="1779705" cy="1518629"/>
            <a:chOff x="736429" y="1749020"/>
            <a:chExt cx="1779705" cy="15186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8A83F6B-2EA8-2747-A63C-4F4082A2776F}"/>
                </a:ext>
              </a:extLst>
            </p:cNvPr>
            <p:cNvCxnSpPr>
              <a:cxnSpLocks/>
            </p:cNvCxnSpPr>
            <p:nvPr/>
          </p:nvCxnSpPr>
          <p:spPr>
            <a:xfrm>
              <a:off x="736430" y="1749020"/>
              <a:ext cx="0" cy="153423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7D32EE-0254-7444-927F-AAF45998CA18}"/>
                </a:ext>
              </a:extLst>
            </p:cNvPr>
            <p:cNvCxnSpPr>
              <a:cxnSpLocks/>
            </p:cNvCxnSpPr>
            <p:nvPr/>
          </p:nvCxnSpPr>
          <p:spPr>
            <a:xfrm>
              <a:off x="888830" y="1901420"/>
              <a:ext cx="0" cy="1667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791D45-6EA9-E343-82E5-C667C65C5BB3}"/>
                </a:ext>
              </a:extLst>
            </p:cNvPr>
            <p:cNvCxnSpPr>
              <a:cxnSpLocks/>
            </p:cNvCxnSpPr>
            <p:nvPr/>
          </p:nvCxnSpPr>
          <p:spPr>
            <a:xfrm>
              <a:off x="736430" y="190142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785C06-9B87-1049-91E1-4D19BF603556}"/>
                </a:ext>
              </a:extLst>
            </p:cNvPr>
            <p:cNvCxnSpPr>
              <a:cxnSpLocks/>
            </p:cNvCxnSpPr>
            <p:nvPr/>
          </p:nvCxnSpPr>
          <p:spPr>
            <a:xfrm>
              <a:off x="736429" y="206814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A68AFA-6A38-6F49-8549-ECBEBA0BA7F6}"/>
                </a:ext>
              </a:extLst>
            </p:cNvPr>
            <p:cNvCxnSpPr>
              <a:cxnSpLocks/>
            </p:cNvCxnSpPr>
            <p:nvPr/>
          </p:nvCxnSpPr>
          <p:spPr>
            <a:xfrm>
              <a:off x="736429" y="2068140"/>
              <a:ext cx="0" cy="1667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A357E4-6C2E-0146-B0F5-E023E6415B34}"/>
                </a:ext>
              </a:extLst>
            </p:cNvPr>
            <p:cNvCxnSpPr>
              <a:cxnSpLocks/>
            </p:cNvCxnSpPr>
            <p:nvPr/>
          </p:nvCxnSpPr>
          <p:spPr>
            <a:xfrm>
              <a:off x="736429" y="2227701"/>
              <a:ext cx="362078" cy="715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9A1DA9-268A-B748-B95D-6857E09E614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07" y="2227701"/>
              <a:ext cx="0" cy="34404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182859-3375-BF48-B17D-D0830644CC42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8" y="257175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4E24C8-E7FB-2E45-A661-FC1A6E1AE1D3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8" y="2571750"/>
              <a:ext cx="0" cy="1667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36D50A-38D2-1948-8448-E4E687D3D1F0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8" y="273847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9A145-D2F8-2844-BFFD-802BE2F81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07" y="2742179"/>
              <a:ext cx="0" cy="34404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D1D989-DC97-5D48-93E3-385540C29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07" y="3086228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2D8EC2-D2BA-964D-8F7E-16C8AEC64739}"/>
                </a:ext>
              </a:extLst>
            </p:cNvPr>
            <p:cNvCxnSpPr>
              <a:cxnSpLocks/>
            </p:cNvCxnSpPr>
            <p:nvPr/>
          </p:nvCxnSpPr>
          <p:spPr>
            <a:xfrm>
              <a:off x="1266527" y="2571750"/>
              <a:ext cx="0" cy="51076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2CAB73-292B-7F43-9F49-4B722CEF4A3A}"/>
                </a:ext>
              </a:extLst>
            </p:cNvPr>
            <p:cNvCxnSpPr>
              <a:cxnSpLocks/>
            </p:cNvCxnSpPr>
            <p:nvPr/>
          </p:nvCxnSpPr>
          <p:spPr>
            <a:xfrm>
              <a:off x="1266527" y="2571750"/>
              <a:ext cx="149609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12B0759-6B13-064F-A581-64A5302813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710" y="2571749"/>
              <a:ext cx="0" cy="51076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643B77-14A6-A947-AAFA-D0C3191AC2C8}"/>
                </a:ext>
              </a:extLst>
            </p:cNvPr>
            <p:cNvCxnSpPr>
              <a:cxnSpLocks/>
            </p:cNvCxnSpPr>
            <p:nvPr/>
          </p:nvCxnSpPr>
          <p:spPr>
            <a:xfrm>
              <a:off x="1429710" y="3100929"/>
              <a:ext cx="190435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90B75E-99C0-9B47-87CD-83C9D16C4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20145" y="3100929"/>
              <a:ext cx="0" cy="1667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9E5E073-6192-8846-88F1-192F7467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620145" y="3267649"/>
              <a:ext cx="527774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A593282-E0FE-1F4A-BF56-62EA6EDF353C}"/>
                </a:ext>
              </a:extLst>
            </p:cNvPr>
            <p:cNvCxnSpPr>
              <a:cxnSpLocks/>
            </p:cNvCxnSpPr>
            <p:nvPr/>
          </p:nvCxnSpPr>
          <p:spPr>
            <a:xfrm>
              <a:off x="2149219" y="2914203"/>
              <a:ext cx="0" cy="353446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EBDEABA-C6C2-F140-90AE-2B1D028CBF8A}"/>
                </a:ext>
              </a:extLst>
            </p:cNvPr>
            <p:cNvCxnSpPr>
              <a:cxnSpLocks/>
            </p:cNvCxnSpPr>
            <p:nvPr/>
          </p:nvCxnSpPr>
          <p:spPr>
            <a:xfrm>
              <a:off x="2147919" y="2915992"/>
              <a:ext cx="368215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Pie 38">
            <a:extLst>
              <a:ext uri="{FF2B5EF4-FFF2-40B4-BE49-F238E27FC236}">
                <a16:creationId xmlns:a16="http://schemas.microsoft.com/office/drawing/2014/main" id="{5D67EB7A-0B96-9740-BA75-91D193633129}"/>
              </a:ext>
            </a:extLst>
          </p:cNvPr>
          <p:cNvSpPr>
            <a:spLocks noChangeAspect="1"/>
          </p:cNvSpPr>
          <p:nvPr/>
        </p:nvSpPr>
        <p:spPr>
          <a:xfrm rot="10800000">
            <a:off x="-544896" y="439453"/>
            <a:ext cx="2376000" cy="2376000"/>
          </a:xfrm>
          <a:prstGeom prst="pie">
            <a:avLst>
              <a:gd name="adj1" fmla="val 10771716"/>
              <a:gd name="adj2" fmla="val 16200000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31000">
                <a:srgbClr val="C00000">
                  <a:tint val="44500"/>
                  <a:satMod val="160000"/>
                </a:srgbClr>
              </a:gs>
              <a:gs pos="65000">
                <a:schemeClr val="bg1">
                  <a:lumMod val="1586"/>
                  <a:lumOff val="98414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8D83574-DA86-4F4A-9213-2100C4C21E94}"/>
              </a:ext>
            </a:extLst>
          </p:cNvPr>
          <p:cNvSpPr>
            <a:spLocks noChangeAspect="1"/>
          </p:cNvSpPr>
          <p:nvPr/>
        </p:nvSpPr>
        <p:spPr>
          <a:xfrm>
            <a:off x="2027668" y="2446203"/>
            <a:ext cx="936000" cy="936000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31000">
                <a:srgbClr val="C00000">
                  <a:tint val="44500"/>
                  <a:satMod val="160000"/>
                </a:srgbClr>
              </a:gs>
              <a:gs pos="65000">
                <a:schemeClr val="bg1">
                  <a:lumMod val="1586"/>
                  <a:lumOff val="98414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2D1FAF-8643-6D4A-A7BC-0FE0CB0D46B4}"/>
              </a:ext>
            </a:extLst>
          </p:cNvPr>
          <p:cNvSpPr txBox="1"/>
          <p:nvPr/>
        </p:nvSpPr>
        <p:spPr>
          <a:xfrm>
            <a:off x="4023296" y="1669240"/>
            <a:ext cx="504706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Агент не знает состояние – он воспринимает </a:t>
            </a:r>
            <a:r>
              <a:rPr lang="ru-RU" b="1" dirty="0"/>
              <a:t>наблюдения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На основе наблюдений он создает вероятностное представление о том состоянии в котором находится - </a:t>
            </a:r>
            <a:r>
              <a:rPr lang="ru-RU" b="1" dirty="0"/>
              <a:t>состояние</a:t>
            </a:r>
            <a:r>
              <a:rPr lang="ru-RU" dirty="0"/>
              <a:t> </a:t>
            </a:r>
            <a:r>
              <a:rPr lang="ru-RU" b="1" dirty="0"/>
              <a:t>убеждения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Распределение вероятностей по состояниям </a:t>
            </a:r>
            <a:r>
              <a:rPr lang="ru-RU" dirty="0"/>
              <a:t>мы будем называть </a:t>
            </a:r>
            <a:r>
              <a:rPr lang="ru-RU" b="1" dirty="0"/>
              <a:t>состоянием убеждений</a:t>
            </a:r>
            <a:endParaRPr lang="en-US" b="1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Даже</a:t>
            </a:r>
            <a:r>
              <a:rPr lang="ru-RU" b="1" dirty="0"/>
              <a:t> дискретная</a:t>
            </a:r>
            <a:r>
              <a:rPr lang="ru-RU" dirty="0"/>
              <a:t> задача </a:t>
            </a:r>
            <a:r>
              <a:rPr lang="en-US" dirty="0"/>
              <a:t>POMDP</a:t>
            </a:r>
            <a:r>
              <a:rPr lang="ru-RU" dirty="0"/>
              <a:t> над пространством </a:t>
            </a:r>
            <a:r>
              <a:rPr lang="ru-RU" b="1" dirty="0"/>
              <a:t>состояний</a:t>
            </a:r>
            <a:r>
              <a:rPr lang="en-US" dirty="0"/>
              <a:t> – </a:t>
            </a:r>
            <a:r>
              <a:rPr lang="ru-RU" dirty="0"/>
              <a:t>переходит в </a:t>
            </a:r>
            <a:r>
              <a:rPr lang="ru-RU" b="1" dirty="0"/>
              <a:t>непрерывную</a:t>
            </a:r>
            <a:r>
              <a:rPr lang="ru-RU" dirty="0"/>
              <a:t> задачу </a:t>
            </a:r>
            <a:r>
              <a:rPr lang="en-US" dirty="0"/>
              <a:t>MDP </a:t>
            </a:r>
            <a:r>
              <a:rPr lang="ru-RU" dirty="0"/>
              <a:t>над пространством </a:t>
            </a:r>
            <a:r>
              <a:rPr lang="ru-RU" b="1" dirty="0"/>
              <a:t>убеждений</a:t>
            </a:r>
          </a:p>
        </p:txBody>
      </p:sp>
    </p:spTree>
    <p:extLst>
      <p:ext uri="{BB962C8B-B14F-4D97-AF65-F5344CB8AC3E}">
        <p14:creationId xmlns:p14="http://schemas.microsoft.com/office/powerpoint/2010/main" val="287039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96674D-088A-2E48-9BD4-C0DDA0740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3" t="13737" r="11947" b="11792"/>
          <a:stretch/>
        </p:blipFill>
        <p:spPr>
          <a:xfrm>
            <a:off x="2383167" y="3419190"/>
            <a:ext cx="3428489" cy="763622"/>
          </a:xfrm>
          <a:prstGeom prst="rect">
            <a:avLst/>
          </a:prstGeom>
        </p:spPr>
      </p:pic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POMDP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– пространство убеждений</a:t>
            </a:r>
            <a:endParaRPr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2DFCC7-68C2-574B-BDE8-6BBDD313C50C}"/>
              </a:ext>
            </a:extLst>
          </p:cNvPr>
          <p:cNvSpPr/>
          <p:nvPr/>
        </p:nvSpPr>
        <p:spPr>
          <a:xfrm>
            <a:off x="1644693" y="176743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>
                <a:solidFill>
                  <a:schemeClr val="tx1"/>
                </a:solidFill>
              </a:rPr>
              <a:t>S</a:t>
            </a:r>
            <a:r>
              <a:rPr lang="ru-RU" dirty="0">
                <a:solidFill>
                  <a:schemeClr val="tx1"/>
                </a:solidFill>
              </a:rPr>
              <a:t>2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5560A6-E734-EF40-89D1-7051BCCB8821}"/>
              </a:ext>
            </a:extLst>
          </p:cNvPr>
          <p:cNvSpPr/>
          <p:nvPr/>
        </p:nvSpPr>
        <p:spPr>
          <a:xfrm>
            <a:off x="5307407" y="176743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>
                <a:solidFill>
                  <a:schemeClr val="tx1"/>
                </a:solidFill>
              </a:rPr>
              <a:t>S</a:t>
            </a:r>
            <a:r>
              <a:rPr lang="ru-RU" dirty="0">
                <a:solidFill>
                  <a:schemeClr val="tx1"/>
                </a:solidFill>
              </a:rPr>
              <a:t>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9DE97-0491-3E41-A1B8-D481E1498444}"/>
              </a:ext>
            </a:extLst>
          </p:cNvPr>
          <p:cNvSpPr txBox="1"/>
          <p:nvPr/>
        </p:nvSpPr>
        <p:spPr>
          <a:xfrm>
            <a:off x="500550" y="2896622"/>
            <a:ext cx="8178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Вероятность находится в состоянии </a:t>
            </a:r>
            <a:r>
              <a:rPr lang="en-RU" dirty="0"/>
              <a:t>S1 = p</a:t>
            </a:r>
            <a:r>
              <a:rPr lang="ru-RU" dirty="0"/>
              <a:t>, тогда вероятность находится в состоянии </a:t>
            </a:r>
            <a:r>
              <a:rPr lang="en-RU" dirty="0"/>
              <a:t>S2 = (1-p)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AC70F-2005-2A44-A4A9-563D14148071}"/>
              </a:ext>
            </a:extLst>
          </p:cNvPr>
          <p:cNvCxnSpPr>
            <a:cxnSpLocks/>
          </p:cNvCxnSpPr>
          <p:nvPr/>
        </p:nvCxnSpPr>
        <p:spPr>
          <a:xfrm>
            <a:off x="2383168" y="4290207"/>
            <a:ext cx="3381439" cy="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53E843-1AC1-A143-BC68-B25B5D8CC7CF}"/>
              </a:ext>
            </a:extLst>
          </p:cNvPr>
          <p:cNvSpPr txBox="1"/>
          <p:nvPr/>
        </p:nvSpPr>
        <p:spPr>
          <a:xfrm>
            <a:off x="2241141" y="3916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C9A92-1990-764F-B019-4573BB1B427C}"/>
              </a:ext>
            </a:extLst>
          </p:cNvPr>
          <p:cNvSpPr txBox="1"/>
          <p:nvPr/>
        </p:nvSpPr>
        <p:spPr>
          <a:xfrm>
            <a:off x="5622581" y="3916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FCDE0-846F-0142-BC4B-C8538A86D2DD}"/>
              </a:ext>
            </a:extLst>
          </p:cNvPr>
          <p:cNvSpPr txBox="1"/>
          <p:nvPr/>
        </p:nvSpPr>
        <p:spPr>
          <a:xfrm>
            <a:off x="2874121" y="4504999"/>
            <a:ext cx="231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Пространство убеждений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486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41E9F59-5445-5F4B-93AF-1E600983017C}"/>
              </a:ext>
            </a:extLst>
          </p:cNvPr>
          <p:cNvSpPr/>
          <p:nvPr/>
        </p:nvSpPr>
        <p:spPr>
          <a:xfrm>
            <a:off x="1294888" y="2049179"/>
            <a:ext cx="5805519" cy="98109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0">
                <a:srgbClr val="92D050"/>
              </a:gs>
              <a:gs pos="6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99DBB-57A3-ED4B-98F5-EF063A48A5F5}"/>
              </a:ext>
            </a:extLst>
          </p:cNvPr>
          <p:cNvSpPr/>
          <p:nvPr/>
        </p:nvSpPr>
        <p:spPr>
          <a:xfrm>
            <a:off x="1294889" y="1065946"/>
            <a:ext cx="5805519" cy="98109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0">
                <a:schemeClr val="accent1">
                  <a:tint val="44500"/>
                  <a:satMod val="160000"/>
                </a:schemeClr>
              </a:gs>
              <a:gs pos="65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POMDP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– пространство убеждений</a:t>
            </a:r>
            <a:endParaRPr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AC70F-2005-2A44-A4A9-563D14148071}"/>
              </a:ext>
            </a:extLst>
          </p:cNvPr>
          <p:cNvCxnSpPr>
            <a:cxnSpLocks/>
          </p:cNvCxnSpPr>
          <p:nvPr/>
        </p:nvCxnSpPr>
        <p:spPr>
          <a:xfrm>
            <a:off x="2438400" y="2049181"/>
            <a:ext cx="3381439" cy="0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53E843-1AC1-A143-BC68-B25B5D8CC7CF}"/>
              </a:ext>
            </a:extLst>
          </p:cNvPr>
          <p:cNvSpPr txBox="1"/>
          <p:nvPr/>
        </p:nvSpPr>
        <p:spPr>
          <a:xfrm>
            <a:off x="2296374" y="1741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C9A92-1990-764F-B019-4573BB1B427C}"/>
              </a:ext>
            </a:extLst>
          </p:cNvPr>
          <p:cNvSpPr txBox="1"/>
          <p:nvPr/>
        </p:nvSpPr>
        <p:spPr>
          <a:xfrm>
            <a:off x="5677813" y="16752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FCDE0-846F-0142-BC4B-C8538A86D2DD}"/>
              </a:ext>
            </a:extLst>
          </p:cNvPr>
          <p:cNvSpPr txBox="1"/>
          <p:nvPr/>
        </p:nvSpPr>
        <p:spPr>
          <a:xfrm>
            <a:off x="2054961" y="22704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а2</a:t>
            </a:r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56E1F-9D87-8B48-80B9-172D2C1F7CB1}"/>
              </a:ext>
            </a:extLst>
          </p:cNvPr>
          <p:cNvSpPr txBox="1"/>
          <p:nvPr/>
        </p:nvSpPr>
        <p:spPr>
          <a:xfrm>
            <a:off x="2054962" y="134016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а1</a:t>
            </a:r>
            <a:endParaRPr lang="en-R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FA8D4E6-E138-E749-9484-C376445446CF}"/>
              </a:ext>
            </a:extLst>
          </p:cNvPr>
          <p:cNvSpPr/>
          <p:nvPr/>
        </p:nvSpPr>
        <p:spPr>
          <a:xfrm>
            <a:off x="4472415" y="1999196"/>
            <a:ext cx="99585" cy="99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B944EE1-49F0-0D49-98CF-C7017158DE05}"/>
              </a:ext>
            </a:extLst>
          </p:cNvPr>
          <p:cNvCxnSpPr>
            <a:cxnSpLocks/>
            <a:stCxn id="2" idx="5"/>
          </p:cNvCxnSpPr>
          <p:nvPr/>
        </p:nvCxnSpPr>
        <p:spPr>
          <a:xfrm rot="5400000" flipH="1" flipV="1">
            <a:off x="4810556" y="1813714"/>
            <a:ext cx="17670" cy="523951"/>
          </a:xfrm>
          <a:prstGeom prst="curvedConnector4">
            <a:avLst>
              <a:gd name="adj1" fmla="val -1293718"/>
              <a:gd name="adj2" fmla="val 100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A5D763C2-A54D-1B45-B4C3-AC76551A3D8E}"/>
              </a:ext>
            </a:extLst>
          </p:cNvPr>
          <p:cNvCxnSpPr>
            <a:cxnSpLocks/>
            <a:stCxn id="2" idx="3"/>
          </p:cNvCxnSpPr>
          <p:nvPr/>
        </p:nvCxnSpPr>
        <p:spPr>
          <a:xfrm rot="5400000" flipH="1">
            <a:off x="4008826" y="1606353"/>
            <a:ext cx="22619" cy="933727"/>
          </a:xfrm>
          <a:prstGeom prst="curvedConnector4">
            <a:avLst>
              <a:gd name="adj1" fmla="val -1010655"/>
              <a:gd name="adj2" fmla="val 994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2DBBC16C-AECB-4241-8C15-47541AA4B274}"/>
              </a:ext>
            </a:extLst>
          </p:cNvPr>
          <p:cNvCxnSpPr>
            <a:cxnSpLocks/>
            <a:stCxn id="2" idx="3"/>
          </p:cNvCxnSpPr>
          <p:nvPr/>
        </p:nvCxnSpPr>
        <p:spPr>
          <a:xfrm rot="5400000" flipH="1">
            <a:off x="3750596" y="1348123"/>
            <a:ext cx="11305" cy="1461500"/>
          </a:xfrm>
          <a:prstGeom prst="curvedConnector4">
            <a:avLst>
              <a:gd name="adj1" fmla="val -2456409"/>
              <a:gd name="adj2" fmla="val 996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9B659A-7631-4F44-96CA-9DBB0D3B0D55}"/>
              </a:ext>
            </a:extLst>
          </p:cNvPr>
          <p:cNvSpPr txBox="1"/>
          <p:nvPr/>
        </p:nvSpPr>
        <p:spPr>
          <a:xfrm>
            <a:off x="4958628" y="2219614"/>
            <a:ext cx="333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z3</a:t>
            </a:r>
            <a:endParaRPr lang="en-RU" sz="1100" dirty="0"/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9BF495DD-2875-C34F-9BE5-BDC9AD8F994D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>
            <a:off x="4998151" y="1523252"/>
            <a:ext cx="25173" cy="977060"/>
          </a:xfrm>
          <a:prstGeom prst="curvedConnector4">
            <a:avLst>
              <a:gd name="adj1" fmla="val -908116"/>
              <a:gd name="adj2" fmla="val 100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CD9756-2DED-DE46-ABF8-26C55BA9F960}"/>
              </a:ext>
            </a:extLst>
          </p:cNvPr>
          <p:cNvSpPr txBox="1"/>
          <p:nvPr/>
        </p:nvSpPr>
        <p:spPr>
          <a:xfrm>
            <a:off x="3628500" y="2049180"/>
            <a:ext cx="333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z2</a:t>
            </a:r>
            <a:endParaRPr lang="en-RU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D09CF-4939-D141-8DC4-4304C068038B}"/>
              </a:ext>
            </a:extLst>
          </p:cNvPr>
          <p:cNvSpPr txBox="1"/>
          <p:nvPr/>
        </p:nvSpPr>
        <p:spPr>
          <a:xfrm>
            <a:off x="2770717" y="2189021"/>
            <a:ext cx="333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z1</a:t>
            </a:r>
            <a:endParaRPr lang="en-RU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EF8EC-A57E-EA4A-B736-37F155BD7E6C}"/>
              </a:ext>
            </a:extLst>
          </p:cNvPr>
          <p:cNvSpPr txBox="1"/>
          <p:nvPr/>
        </p:nvSpPr>
        <p:spPr>
          <a:xfrm>
            <a:off x="5221492" y="1567153"/>
            <a:ext cx="333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z2</a:t>
            </a:r>
            <a:endParaRPr lang="en-RU" sz="1100" dirty="0"/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F8C7BF18-FFFF-AC4E-A733-CDB4DE61305C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4227256" y="1729416"/>
            <a:ext cx="25173" cy="564731"/>
          </a:xfrm>
          <a:prstGeom prst="curvedConnector4">
            <a:avLst>
              <a:gd name="adj1" fmla="val -908116"/>
              <a:gd name="adj2" fmla="val 101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D0127B5D-48FF-8940-A179-67442239C422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3874583" y="1383315"/>
            <a:ext cx="31744" cy="1263506"/>
          </a:xfrm>
          <a:prstGeom prst="curvedConnector4">
            <a:avLst>
              <a:gd name="adj1" fmla="val -1048790"/>
              <a:gd name="adj2" fmla="val 99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872D7E-0AB3-5A46-BB9B-6B30CE4AA46D}"/>
              </a:ext>
            </a:extLst>
          </p:cNvPr>
          <p:cNvSpPr txBox="1"/>
          <p:nvPr/>
        </p:nvSpPr>
        <p:spPr>
          <a:xfrm>
            <a:off x="3629538" y="1719913"/>
            <a:ext cx="333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z1</a:t>
            </a:r>
            <a:endParaRPr lang="en-RU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DC11D9-585A-994B-AAA6-C6D72C2F8283}"/>
              </a:ext>
            </a:extLst>
          </p:cNvPr>
          <p:cNvSpPr txBox="1"/>
          <p:nvPr/>
        </p:nvSpPr>
        <p:spPr>
          <a:xfrm>
            <a:off x="2967004" y="1660706"/>
            <a:ext cx="333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z3</a:t>
            </a:r>
            <a:endParaRPr lang="en-RU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DAD7EE-E083-D54B-BA0D-64966A5F9B8D}"/>
              </a:ext>
            </a:extLst>
          </p:cNvPr>
          <p:cNvSpPr txBox="1"/>
          <p:nvPr/>
        </p:nvSpPr>
        <p:spPr>
          <a:xfrm>
            <a:off x="242408" y="3054310"/>
            <a:ext cx="865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Пример процесса с двумя состояниями (</a:t>
            </a:r>
            <a:r>
              <a:rPr lang="en-US" dirty="0"/>
              <a:t>S1, S2</a:t>
            </a:r>
            <a:r>
              <a:rPr lang="ru-RU" dirty="0"/>
              <a:t>), двумя действиями (</a:t>
            </a:r>
            <a:r>
              <a:rPr lang="en-US" dirty="0"/>
              <a:t>a1, a2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тремя наблюдениями (</a:t>
            </a:r>
            <a:r>
              <a:rPr lang="en-US" dirty="0"/>
              <a:t>z1, z2, z3</a:t>
            </a:r>
            <a:r>
              <a:rPr lang="ru-RU" dirty="0"/>
              <a:t>)</a:t>
            </a:r>
            <a:endParaRPr lang="en-R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73A844-2C2C-6D46-9B23-731D6640AD3C}"/>
              </a:ext>
            </a:extLst>
          </p:cNvPr>
          <p:cNvSpPr txBox="1"/>
          <p:nvPr/>
        </p:nvSpPr>
        <p:spPr>
          <a:xfrm>
            <a:off x="3424791" y="2721720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Начальное наблюдение</a:t>
            </a:r>
            <a:endParaRPr lang="en-RU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7AD91F-59FC-7645-91C0-BE59E318C238}"/>
              </a:ext>
            </a:extLst>
          </p:cNvPr>
          <p:cNvCxnSpPr>
            <a:cxnSpLocks/>
            <a:stCxn id="55" idx="0"/>
            <a:endCxn id="2" idx="4"/>
          </p:cNvCxnSpPr>
          <p:nvPr/>
        </p:nvCxnSpPr>
        <p:spPr>
          <a:xfrm flipV="1">
            <a:off x="4522207" y="2099165"/>
            <a:ext cx="1" cy="62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3">
            <a:extLst>
              <a:ext uri="{FF2B5EF4-FFF2-40B4-BE49-F238E27FC236}">
                <a16:creationId xmlns:a16="http://schemas.microsoft.com/office/drawing/2014/main" id="{EA857939-B18D-C444-8001-278F122CA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592470"/>
              </p:ext>
            </p:extLst>
          </p:nvPr>
        </p:nvGraphicFramePr>
        <p:xfrm>
          <a:off x="500550" y="3666691"/>
          <a:ext cx="8142900" cy="110236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4071450">
                  <a:extLst>
                    <a:ext uri="{9D8B030D-6E8A-4147-A177-3AD203B41FA5}">
                      <a16:colId xmlns:a16="http://schemas.microsoft.com/office/drawing/2014/main" val="2235400044"/>
                    </a:ext>
                  </a:extLst>
                </a:gridCol>
                <a:gridCol w="4071450">
                  <a:extLst>
                    <a:ext uri="{9D8B030D-6E8A-4147-A177-3AD203B41FA5}">
                      <a16:colId xmlns:a16="http://schemas.microsoft.com/office/drawing/2014/main" val="2358475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MDP</a:t>
                      </a:r>
                      <a:endParaRPr lang="en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POMDP</a:t>
                      </a:r>
                      <a:endParaRPr lang="en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8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После каждого действия мы обновляем состояние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После каждого действия мы обновляем наблюдение – </a:t>
                      </a:r>
                      <a:r>
                        <a:rPr lang="ru-RU" dirty="0" err="1"/>
                        <a:t>т.е</a:t>
                      </a:r>
                      <a:r>
                        <a:rPr lang="ru-RU" dirty="0"/>
                        <a:t> распределение вероятностей по состояниям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93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41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POMDP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1147BD-F716-A746-99C2-7AC4AD8E4BDB}"/>
                  </a:ext>
                </a:extLst>
              </p:cNvPr>
              <p:cNvSpPr txBox="1"/>
              <p:nvPr/>
            </p:nvSpPr>
            <p:spPr>
              <a:xfrm>
                <a:off x="500549" y="1053780"/>
                <a:ext cx="8447069" cy="3321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/>
                  <a:t>Д</a:t>
                </a:r>
                <a:r>
                  <a:rPr lang="en-RU" sz="1800" dirty="0"/>
                  <a:t>о того, как мы приняли решение о действии, каждое </a:t>
                </a:r>
                <a:r>
                  <a:rPr lang="ru-RU" sz="1800" dirty="0"/>
                  <a:t>следующее</a:t>
                </a:r>
                <a:r>
                  <a:rPr lang="en-RU" sz="1800" dirty="0"/>
                  <a:t> состояние убеждения имеет определенную вероятность, и возможных состояний убеждения столько же, сколько наблюдений для </a:t>
                </a:r>
                <a:r>
                  <a:rPr lang="ru-RU" sz="1800" dirty="0"/>
                  <a:t>каждого</a:t>
                </a:r>
                <a:r>
                  <a:rPr lang="en-RU" sz="1800" dirty="0"/>
                  <a:t> действия.</a:t>
                </a:r>
                <a:endParaRPr lang="ru-RU" sz="1800" dirty="0"/>
              </a:p>
              <a:p>
                <a:endParaRPr lang="ru-RU" sz="1800" dirty="0"/>
              </a:p>
              <a:p>
                <a:r>
                  <a:rPr lang="ru-RU" sz="1800" dirty="0"/>
                  <a:t>Процесс перехода по состояниям убеждения является Марковским и зависит только от текущего состояния убеждения и действия.</a:t>
                </a:r>
                <a:endParaRPr lang="en-US" sz="1800" dirty="0"/>
              </a:p>
              <a:p>
                <a:endParaRPr lang="en-US" sz="1800" dirty="0"/>
              </a:p>
              <a:p>
                <a:r>
                  <a:rPr lang="ru-RU" sz="1800" dirty="0"/>
                  <a:t>Значит можно искать его как решение уравнения Беллмана для функции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1800" dirty="0"/>
                  <a:t>:</a:t>
                </a:r>
                <a:endParaRPr lang="en-US" sz="1800" dirty="0"/>
              </a:p>
              <a:p>
                <a:endParaRPr lang="ru-RU" sz="1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RU" sz="1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1147BD-F716-A746-99C2-7AC4AD8E4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9" y="1053780"/>
                <a:ext cx="8447069" cy="3321807"/>
              </a:xfrm>
              <a:prstGeom prst="rect">
                <a:avLst/>
              </a:prstGeom>
              <a:blipFill>
                <a:blip r:embed="rId3"/>
                <a:stretch>
                  <a:fillRect l="-601" t="-1145" r="-300" b="-389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02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Value-iteration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225764"/>
            <a:ext cx="8520600" cy="3370783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Tahoma" panose="020B0604030504040204" pitchFamily="34" charset="0"/>
              </a:rPr>
              <a:t>Как представить </a:t>
            </a:r>
            <a:r>
              <a:rPr lang="en-US" sz="1800" dirty="0">
                <a:latin typeface="Tahoma" panose="020B0604030504040204" pitchFamily="34" charset="0"/>
              </a:rPr>
              <a:t>V </a:t>
            </a:r>
            <a:r>
              <a:rPr lang="ru-RU" sz="1800" dirty="0">
                <a:latin typeface="Tahoma" panose="020B0604030504040204" pitchFamily="34" charset="0"/>
              </a:rPr>
              <a:t>функцию на пространстве убеждений?</a:t>
            </a:r>
          </a:p>
          <a:p>
            <a:r>
              <a:rPr lang="ru-RU" sz="1800" dirty="0">
                <a:latin typeface="Tahoma" panose="020B0604030504040204" pitchFamily="34" charset="0"/>
              </a:rPr>
              <a:t>На каждой итерации перебора значений в дискретном пространстве состояний мы находили бы новое значение состояния, перебирая все возможные следующие состояния, но пространство убеждений непрерывно и мы не можем по нему итерироваться. </a:t>
            </a:r>
            <a:endParaRPr lang="ru-RU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102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Value-iteration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225765"/>
            <a:ext cx="8520600" cy="1216726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sz="1800" b="1" dirty="0">
                <a:latin typeface="Tahoma" panose="020B0604030504040204" pitchFamily="34" charset="0"/>
              </a:rPr>
              <a:t>Теорема</a:t>
            </a:r>
            <a:r>
              <a:rPr lang="ru-RU" sz="1800" dirty="0">
                <a:latin typeface="Tahoma" panose="020B0604030504040204" pitchFamily="34" charset="0"/>
              </a:rPr>
              <a:t>: для </a:t>
            </a:r>
            <a:r>
              <a:rPr lang="en-US" sz="1800" dirty="0">
                <a:latin typeface="Tahoma" panose="020B0604030504040204" pitchFamily="34" charset="0"/>
              </a:rPr>
              <a:t>POMDP </a:t>
            </a:r>
            <a:r>
              <a:rPr lang="ru-RU" sz="1800" dirty="0">
                <a:latin typeface="Tahoma" panose="020B0604030504040204" pitchFamily="34" charset="0"/>
              </a:rPr>
              <a:t>с конечным горизонтом планирования функция оптимального значения кусочно-линейная и выпуклая и ее можно представить как конечный набор векторов. </a:t>
            </a:r>
            <a:endParaRPr lang="ru-RU" sz="20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A3F0-ED8D-DF4F-85AF-C39EBB81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06" y="2571750"/>
            <a:ext cx="4533388" cy="22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95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Value-iteration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52826"/>
            <a:ext cx="8520600" cy="3416400"/>
          </a:xfrm>
        </p:spPr>
        <p:txBody>
          <a:bodyPr>
            <a:normAutofit/>
          </a:bodyPr>
          <a:lstStyle/>
          <a:p>
            <a:pPr marL="476250" indent="-342900">
              <a:buAutoNum type="arabicPeriod"/>
            </a:pPr>
            <a:r>
              <a:rPr lang="ru-RU" sz="1800" dirty="0">
                <a:latin typeface="Tahoma" panose="020B0604030504040204" pitchFamily="34" charset="0"/>
              </a:rPr>
              <a:t>Определяется функция ценности состояния для длины горизонта 1 – это просто немедленное вознаграждение.</a:t>
            </a:r>
          </a:p>
          <a:p>
            <a:pPr marL="476250" indent="-342900">
              <a:buAutoNum type="arabicPeriod"/>
            </a:pPr>
            <a:r>
              <a:rPr lang="ru-RU" sz="1800" dirty="0">
                <a:latin typeface="Tahoma" panose="020B0604030504040204" pitchFamily="34" charset="0"/>
              </a:rPr>
              <a:t>Определяется функция ценности для длины горизонта 2 – через предыдущий шаг.</a:t>
            </a:r>
          </a:p>
          <a:p>
            <a:pPr marL="476250" indent="-342900">
              <a:buAutoNum type="arabicPeriod"/>
            </a:pPr>
            <a:r>
              <a:rPr lang="ru-RU" sz="1800" dirty="0">
                <a:latin typeface="Tahoma" panose="020B0604030504040204" pitchFamily="34" charset="0"/>
              </a:rPr>
              <a:t>Итерационно определяется функция ценности для длины горизонта </a:t>
            </a:r>
            <a:r>
              <a:rPr lang="en-US" sz="1800" dirty="0">
                <a:latin typeface="Tahoma" panose="020B0604030504040204" pitchFamily="34" charset="0"/>
              </a:rPr>
              <a:t>n</a:t>
            </a:r>
            <a:endParaRPr lang="ru-RU" sz="1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5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0A6A1-2D91-974B-9F5C-8BD64F476CD2}"/>
                  </a:ext>
                </a:extLst>
              </p:cNvPr>
              <p:cNvSpPr txBox="1"/>
              <p:nvPr/>
            </p:nvSpPr>
            <p:spPr>
              <a:xfrm>
                <a:off x="141149" y="1638556"/>
                <a:ext cx="8880002" cy="296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В каждый момент времени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среда находится в состоянии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 и совершая действие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ru-RU" dirty="0"/>
                  <a:t> получает награду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переходит в состояние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 с вероятностью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при этом агент получает наблюдение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u-RU" dirty="0"/>
                  <a:t> с вероятностью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и формирует убеждение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в том, что среда находится в состоянии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RU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/>
              </a:p>
              <a:p>
                <a:endParaRPr lang="en-US" dirty="0"/>
              </a:p>
              <a:p>
                <a:r>
                  <a:rPr lang="ru-RU" dirty="0"/>
                  <a:t>Тогда мы переходим к рассмотрению Марковского процесса над пространством убеждений, где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0A6A1-2D91-974B-9F5C-8BD64F476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9" y="1638556"/>
                <a:ext cx="8880002" cy="2961580"/>
              </a:xfrm>
              <a:prstGeom prst="rect">
                <a:avLst/>
              </a:prstGeom>
              <a:blipFill>
                <a:blip r:embed="rId3"/>
                <a:stretch>
                  <a:fillRect l="-286" t="-427" b="-350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559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Частично наблюдаемый Марковский процесс принятия решений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(POMDP)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0A6A1-2D91-974B-9F5C-8BD64F476CD2}"/>
                  </a:ext>
                </a:extLst>
              </p:cNvPr>
              <p:cNvSpPr txBox="1"/>
              <p:nvPr/>
            </p:nvSpPr>
            <p:spPr>
              <a:xfrm>
                <a:off x="141149" y="1638556"/>
                <a:ext cx="8880002" cy="3192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В отличие от «исходной» </a:t>
                </a:r>
                <a:r>
                  <a:rPr lang="en-US" dirty="0"/>
                  <a:t>PO</a:t>
                </a:r>
                <a:r>
                  <a:rPr lang="en-GB" dirty="0"/>
                  <a:t>MDP (</a:t>
                </a:r>
                <a:r>
                  <a:rPr lang="ru-RU" dirty="0"/>
                  <a:t>где каждое действие доступно только из одного состояния), в соответствующем </a:t>
                </a:r>
                <a:r>
                  <a:rPr lang="en-GB" dirty="0"/>
                  <a:t>MDP </a:t>
                </a:r>
                <a:r>
                  <a:rPr lang="ru-RU" dirty="0"/>
                  <a:t>на пространстве убеждений все состояния убеждений разрешают все действия, поскольку вы всегда имеют некоторую вероятность полагать, что вы находитесь в каком-либо (исходном) состоянии. Таким образом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 определяет действие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для любого убеждения.</a:t>
                </a:r>
                <a:endParaRPr lang="en-US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RU" dirty="0"/>
              </a:p>
              <a:p>
                <a:endParaRPr lang="en-RU" dirty="0"/>
              </a:p>
              <a:p>
                <a:r>
                  <a:rPr lang="ru-RU" dirty="0"/>
                  <a:t>Будем искать оптимальную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RU" dirty="0"/>
                  <a:t> </a:t>
                </a:r>
                <a:r>
                  <a:rPr lang="ru-RU" dirty="0"/>
                  <a:t>в виде решения уравнения Беллмана:</a:t>
                </a:r>
                <a:endParaRPr lang="en-US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0A6A1-2D91-974B-9F5C-8BD64F476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9" y="1638556"/>
                <a:ext cx="8880002" cy="3192734"/>
              </a:xfrm>
              <a:prstGeom prst="rect">
                <a:avLst/>
              </a:prstGeom>
              <a:blipFill>
                <a:blip r:embed="rId3"/>
                <a:stretch>
                  <a:fillRect l="-286" t="-397" r="-429" b="-253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81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64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Алгоритмы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8520600" cy="208998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Term-Memory-based Twin Delayed Deep Deterministic Policy Gradient (LSTM-TD3)</a:t>
            </a:r>
            <a:b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DDPG -&gt; TD3 -&gt; LSTM-TD3</a:t>
            </a:r>
          </a:p>
          <a:p>
            <a:endParaRPr lang="en-US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GB" sz="1600" dirty="0">
                <a:hlinkClick r:id="rId4"/>
              </a:rPr>
              <a:t>Proximal policy optimization (PPO)</a:t>
            </a:r>
            <a:br>
              <a:rPr lang="en-GB" sz="1600" dirty="0">
                <a:hlinkClick r:id="rId4"/>
              </a:rPr>
            </a:br>
            <a:r>
              <a:rPr lang="en-GB" sz="1600" dirty="0"/>
              <a:t>PG -&gt; NPG -&gt; TRPO -&gt; PPO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3104753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GB" sz="4900" dirty="0"/>
              <a:t>LSTM-TD3</a:t>
            </a:r>
            <a:br>
              <a:rPr lang="en-GB" sz="4900" dirty="0"/>
            </a:br>
            <a:br>
              <a:rPr lang="en-GB" sz="2000" dirty="0"/>
            </a:br>
            <a:r>
              <a:rPr lang="en-GB" sz="2800" dirty="0"/>
              <a:t>DDPG -&gt; TD3 -&gt; LSTM-DDPF -&gt; LSTM-TD3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65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Deterministic Policy Gradient - DDPG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935DC-781F-DD4F-A5AE-222C8D4A6119}"/>
              </a:ext>
            </a:extLst>
          </p:cNvPr>
          <p:cNvSpPr txBox="1"/>
          <p:nvPr/>
        </p:nvSpPr>
        <p:spPr>
          <a:xfrm>
            <a:off x="115057" y="1232922"/>
            <a:ext cx="8906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Deep Deterministic Policy Gradient (DDPG) - </a:t>
            </a:r>
            <a:r>
              <a:rPr lang="ru-RU" dirty="0"/>
              <a:t>это алгоритм, который одновременно обучает </a:t>
            </a:r>
            <a:r>
              <a:rPr lang="en-GB" dirty="0"/>
              <a:t>Q-</a:t>
            </a:r>
            <a:r>
              <a:rPr lang="ru-RU" dirty="0"/>
              <a:t>функцию и политику. Он использует данные вне политики и уравнение Беллмана для изучения </a:t>
            </a:r>
            <a:r>
              <a:rPr lang="en-GB" dirty="0"/>
              <a:t>Q-</a:t>
            </a:r>
            <a:r>
              <a:rPr lang="ru-RU" dirty="0"/>
              <a:t>функции и использует </a:t>
            </a:r>
            <a:r>
              <a:rPr lang="en-GB" dirty="0"/>
              <a:t>Q-</a:t>
            </a:r>
            <a:r>
              <a:rPr lang="ru-RU" dirty="0"/>
              <a:t>функцию для изучения политики.</a:t>
            </a:r>
            <a:endParaRPr lang="en-US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r>
              <a:rPr lang="en-GB" dirty="0"/>
              <a:t>Q-</a:t>
            </a:r>
            <a:r>
              <a:rPr lang="ru-RU" dirty="0"/>
              <a:t>функция оценивает ожидаемое суммарное вознаграждение за выполнение определенного действия в данном состоянии, а сеть политики производит действия, максимизирующие </a:t>
            </a:r>
            <a:r>
              <a:rPr lang="en-GB" dirty="0"/>
              <a:t>Q-</a:t>
            </a:r>
            <a:r>
              <a:rPr lang="ru-RU" dirty="0"/>
              <a:t>значение.</a:t>
            </a:r>
            <a:endParaRPr lang="en-GB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Experience replay buffer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Actor &amp; Critic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Target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Exploration</a:t>
            </a:r>
          </a:p>
          <a:p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/>
              <p:nvPr/>
            </p:nvSpPr>
            <p:spPr>
              <a:xfrm>
                <a:off x="3197331" y="2787193"/>
                <a:ext cx="5880136" cy="1775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детерминированную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размер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батча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Для аппроксимации функции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используем уравнение Беллмана.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en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31" y="2787193"/>
                <a:ext cx="5880136" cy="1775358"/>
              </a:xfrm>
              <a:prstGeom prst="rect">
                <a:avLst/>
              </a:prstGeom>
              <a:blipFill>
                <a:blip r:embed="rId3"/>
                <a:stretch>
                  <a:fillRect t="-12766" b="-226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Twin</a:t>
            </a:r>
            <a:r>
              <a:rPr lang="ru-RU" dirty="0"/>
              <a:t> </a:t>
            </a:r>
            <a:r>
              <a:rPr lang="en-US" dirty="0"/>
              <a:t>Deep Deterministic Policy Gradient -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TD3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935DC-781F-DD4F-A5AE-222C8D4A6119}"/>
              </a:ext>
            </a:extLst>
          </p:cNvPr>
          <p:cNvSpPr txBox="1"/>
          <p:nvPr/>
        </p:nvSpPr>
        <p:spPr>
          <a:xfrm>
            <a:off x="115057" y="1232922"/>
            <a:ext cx="8906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Twin Deep Deterministic Policy Gradient (TD3) - </a:t>
            </a:r>
            <a:r>
              <a:rPr lang="ru-RU" dirty="0"/>
              <a:t>это алгоритм, который одновременно обучает</a:t>
            </a:r>
            <a:r>
              <a:rPr lang="en-US" dirty="0"/>
              <a:t> </a:t>
            </a:r>
            <a:r>
              <a:rPr lang="ru-RU" dirty="0"/>
              <a:t>две </a:t>
            </a:r>
            <a:r>
              <a:rPr lang="en-GB" dirty="0"/>
              <a:t>Q-</a:t>
            </a:r>
            <a:r>
              <a:rPr lang="ru-RU" dirty="0"/>
              <a:t>функции и политику. Он использует данные вне политики и уравнение Беллмана для изучения </a:t>
            </a:r>
            <a:r>
              <a:rPr lang="en-GB" dirty="0"/>
              <a:t>Q-</a:t>
            </a:r>
            <a:r>
              <a:rPr lang="ru-RU" dirty="0"/>
              <a:t>функции и использует </a:t>
            </a:r>
            <a:r>
              <a:rPr lang="en-GB" dirty="0"/>
              <a:t>Q-</a:t>
            </a:r>
            <a:r>
              <a:rPr lang="ru-RU" dirty="0"/>
              <a:t>функцию для изучения политики.</a:t>
            </a:r>
            <a:endParaRPr lang="en-US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r>
              <a:rPr lang="en-US" dirty="0"/>
              <a:t>Min </a:t>
            </a:r>
            <a:r>
              <a:rPr lang="en-GB" dirty="0"/>
              <a:t>Q-</a:t>
            </a:r>
            <a:r>
              <a:rPr lang="ru-RU" dirty="0"/>
              <a:t>функций оценивает ожидаемое суммарное вознаграждение за выполнение определенного действия в данном состоянии, а сеть политики производит действия, максимизирующие </a:t>
            </a:r>
            <a:r>
              <a:rPr lang="en-GB" dirty="0"/>
              <a:t>Q-</a:t>
            </a:r>
            <a:r>
              <a:rPr lang="ru-RU" dirty="0"/>
              <a:t>значение.</a:t>
            </a:r>
            <a:endParaRPr lang="en-GB" dirty="0"/>
          </a:p>
          <a:p>
            <a:endParaRPr lang="en-GB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Experience replay buffer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Actor &amp; Critic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Target network updates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 Exploration</a:t>
            </a:r>
          </a:p>
          <a:p>
            <a:endParaRPr lang="en-GB" b="0" i="0" u="none" strike="noStrike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/>
              <p:nvPr/>
            </p:nvSpPr>
            <p:spPr>
              <a:xfrm>
                <a:off x="2645009" y="2787193"/>
                <a:ext cx="6498991" cy="1775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Будем искать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детерминированную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размер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батча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Для аппроксимации функции </a:t>
                </a:r>
                <a: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используем уравнение Беллмана.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en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9DAF70-D150-4B41-8B93-A2CD1C219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009" y="2787193"/>
                <a:ext cx="6498991" cy="1775358"/>
              </a:xfrm>
              <a:prstGeom prst="rect">
                <a:avLst/>
              </a:prstGeom>
              <a:blipFill>
                <a:blip r:embed="rId3"/>
                <a:stretch>
                  <a:fillRect t="-12766" b="-226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7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Term-Memory-based Deep Deterministic Policy Gradient (LSTM-DDPG)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86CA4-ED73-2541-8685-ACC4457F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426624"/>
            <a:ext cx="3184293" cy="352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D499-48FB-584A-92C7-8286A8A9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284" y="1540365"/>
            <a:ext cx="5049383" cy="299481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AC91160-F687-F747-BFF4-992C2D99ED9C}"/>
              </a:ext>
            </a:extLst>
          </p:cNvPr>
          <p:cNvSpPr/>
          <p:nvPr/>
        </p:nvSpPr>
        <p:spPr>
          <a:xfrm>
            <a:off x="3421002" y="2706738"/>
            <a:ext cx="341422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89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Term-Memory-based Twin Delayed Deep Deterministic Policy Gradient (LSTM-TD3)</a:t>
            </a:r>
            <a:endParaRPr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C91160-F687-F747-BFF4-992C2D99ED9C}"/>
              </a:ext>
            </a:extLst>
          </p:cNvPr>
          <p:cNvSpPr/>
          <p:nvPr/>
        </p:nvSpPr>
        <p:spPr>
          <a:xfrm>
            <a:off x="456873" y="2571750"/>
            <a:ext cx="341422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A7CEC-45CD-6149-8EC3-CD3C0F85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07" y="2275332"/>
            <a:ext cx="28194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81CDF-1D3A-6D47-8A06-02128D35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40" y="1386332"/>
            <a:ext cx="38227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D0266-42EE-4D4C-A9C7-BD83D20A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40" y="3164332"/>
            <a:ext cx="3822700" cy="177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7A6BAC-4940-1647-99ED-6B4A5B966036}"/>
              </a:ext>
            </a:extLst>
          </p:cNvPr>
          <p:cNvSpPr/>
          <p:nvPr/>
        </p:nvSpPr>
        <p:spPr>
          <a:xfrm>
            <a:off x="6842657" y="1595597"/>
            <a:ext cx="1528092" cy="273706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82A41A9-5064-8845-9838-C72072719EAE}"/>
              </a:ext>
            </a:extLst>
          </p:cNvPr>
          <p:cNvCxnSpPr>
            <a:cxnSpLocks/>
          </p:cNvCxnSpPr>
          <p:nvPr/>
        </p:nvCxnSpPr>
        <p:spPr>
          <a:xfrm flipV="1">
            <a:off x="3821507" y="2822981"/>
            <a:ext cx="1517607" cy="355359"/>
          </a:xfrm>
          <a:prstGeom prst="bentConnector3">
            <a:avLst>
              <a:gd name="adj1" fmla="val 91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1665-5C5D-E748-8A69-1CB2C8531926}"/>
                  </a:ext>
                </a:extLst>
              </p:cNvPr>
              <p:cNvSpPr txBox="1"/>
              <p:nvPr/>
            </p:nvSpPr>
            <p:spPr>
              <a:xfrm>
                <a:off x="5182732" y="2620846"/>
                <a:ext cx="1636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1665-5C5D-E748-8A69-1CB2C853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2" y="2620846"/>
                <a:ext cx="163699" cy="161583"/>
              </a:xfrm>
              <a:prstGeom prst="rect">
                <a:avLst/>
              </a:prstGeom>
              <a:blipFill>
                <a:blip r:embed="rId5"/>
                <a:stretch>
                  <a:fillRect l="-7692" r="-7692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4F3E305-1FF1-6449-821D-EB77F8B20932}"/>
              </a:ext>
            </a:extLst>
          </p:cNvPr>
          <p:cNvCxnSpPr>
            <a:cxnSpLocks/>
          </p:cNvCxnSpPr>
          <p:nvPr/>
        </p:nvCxnSpPr>
        <p:spPr>
          <a:xfrm>
            <a:off x="3821507" y="3178340"/>
            <a:ext cx="1500990" cy="1388487"/>
          </a:xfrm>
          <a:prstGeom prst="bentConnector3">
            <a:avLst>
              <a:gd name="adj1" fmla="val 911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CA58CD-3274-5D41-A6FF-2423195C2CE7}"/>
                  </a:ext>
                </a:extLst>
              </p:cNvPr>
              <p:cNvSpPr txBox="1"/>
              <p:nvPr/>
            </p:nvSpPr>
            <p:spPr>
              <a:xfrm>
                <a:off x="5182731" y="4358554"/>
                <a:ext cx="16369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50" b="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CA58CD-3274-5D41-A6FF-2423195C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1" y="4358554"/>
                <a:ext cx="163699" cy="161583"/>
              </a:xfrm>
              <a:prstGeom prst="rect">
                <a:avLst/>
              </a:prstGeom>
              <a:blipFill>
                <a:blip r:embed="rId6"/>
                <a:stretch>
                  <a:fillRect l="-7692" r="-7692" b="-230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601695E-D1F7-A343-A21C-668A7F6258E7}"/>
              </a:ext>
            </a:extLst>
          </p:cNvPr>
          <p:cNvSpPr txBox="1"/>
          <p:nvPr/>
        </p:nvSpPr>
        <p:spPr>
          <a:xfrm>
            <a:off x="7846236" y="166620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>
                <a:latin typeface="Cambria Math" panose="02040503050406030204" pitchFamily="18" charset="0"/>
                <a:ea typeface="Cambria Math" panose="02040503050406030204" pitchFamily="18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85240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PPO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40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(PG)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763" lvl="1" indent="0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В контексте </a:t>
                </a:r>
                <a:r>
                  <a:rPr lang="en-GB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RL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политика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-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это просто функция, которая возвращает действие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при заданном состоянии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.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В методах, основанных на политике, функция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приближающая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(например, нейронная сеть) определяется набором весов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.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Изменяя эти веса и наблюдая разницу в наградах мы обновляем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в том направлении, которое дает большую награду. Этот механизм лежит в основе </a:t>
                </a:r>
                <a:r>
                  <a:rPr lang="ru-RU" sz="1600" dirty="0">
                    <a:solidFill>
                      <a:srgbClr val="000000"/>
                    </a:solidFill>
                    <a:latin typeface="-webkit-standard"/>
                  </a:rPr>
                  <a:t>всех методов градиента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политики.</a:t>
                </a:r>
                <a:endParaRPr lang="en-US" sz="1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3250" lvl="1" indent="0">
                  <a:buNone/>
                </a:pP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47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47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  <a:blipFill>
                <a:blip r:embed="rId3"/>
                <a:stretch>
                  <a:fillRect l="-288" r="-432" b="-196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897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(PG)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6164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763" lvl="1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Хотя у нас есть вознаграждение и направление обновления, мы не знаем, на какую величину обновлять политику. Выбор правильной скорости обучения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Helvetica Neue" panose="02000503000000020004" pitchFamily="2" charset="0"/>
                      </a:rPr>
                      <m:t>𝛼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представляет собой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гиперпараметр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задачи.</a:t>
                </a:r>
              </a:p>
              <a:p>
                <a:pPr marL="4763" lvl="1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Мы можем вычислить только евклидово расстояние для обновления.</a:t>
                </a:r>
              </a:p>
              <a:p>
                <a:pPr marL="4763" lvl="1" indent="0" algn="ctr">
                  <a:spcBef>
                    <a:spcPts val="0"/>
                  </a:spcBef>
                  <a:buNone/>
                </a:pPr>
                <a:endParaRPr lang="ru-RU" sz="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4763" lvl="1" indent="0" algn="ctr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Пример – одинаковое евклидово расстояние между моделями, но изменения в политике – разные.</a:t>
                </a:r>
                <a:endParaRPr lang="ru-RU" sz="1100" dirty="0">
                  <a:solidFill>
                    <a:srgbClr val="000000"/>
                  </a:solidFill>
                  <a:latin typeface="-webkit-standard"/>
                </a:endParaRPr>
              </a:p>
            </p:txBody>
          </p:sp>
        </mc:Choice>
        <mc:Fallback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2FD43597-8D13-8541-96F3-D70F99E0916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61646"/>
              </a:xfrm>
              <a:prstGeom prst="rect">
                <a:avLst/>
              </a:prstGeom>
              <a:blipFill>
                <a:blip r:embed="rId3"/>
                <a:stretch>
                  <a:fillRect l="-288" b="-121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D2B8A4-CF3D-914A-98F1-EFFE0C05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02" y="2964130"/>
            <a:ext cx="6124639" cy="20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9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920537"/>
                <a:ext cx="8787947" cy="4130142"/>
              </a:xfrm>
            </p:spPr>
            <p:txBody>
              <a:bodyPr>
                <a:normAutofit fontScale="92500" lnSpcReduction="20000"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r>
                  <a:rPr lang="ru-RU" dirty="0"/>
                  <a:t>Справедлива связь между матрицей Фишера и </a:t>
                </a:r>
                <a:r>
                  <a:rPr lang="en-RU" dirty="0"/>
                  <a:t>KL-</a:t>
                </a:r>
                <a:r>
                  <a:rPr lang="ru-RU" dirty="0"/>
                  <a:t>расстоянием</a:t>
                </a:r>
                <a:r>
                  <a:rPr lang="en-US" dirty="0"/>
                  <a:t> (</a:t>
                </a:r>
                <a:r>
                  <a:rPr lang="ru-RU" dirty="0" err="1"/>
                  <a:t>Куллбека-Лейбнера</a:t>
                </a:r>
                <a:r>
                  <a:rPr lang="en-US" dirty="0"/>
                  <a:t>)</a:t>
                </a:r>
                <a:r>
                  <a:rPr lang="ru-RU" dirty="0"/>
                  <a:t>:</a:t>
                </a:r>
              </a:p>
              <a:p>
                <a:pPr marL="133350" indent="0">
                  <a:buNone/>
                </a:pPr>
                <a:endParaRPr lang="en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Для более адекватного вычисления изменения политики наложим на изменение параметров ограничение, основанное на </a:t>
                </a:r>
                <a:r>
                  <a:rPr lang="en-US" dirty="0"/>
                  <a:t>KL-</a:t>
                </a:r>
                <a:r>
                  <a:rPr lang="ru-RU" dirty="0"/>
                  <a:t>расстоянии новой политики:</a:t>
                </a:r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𝐾𝐿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С учетом этого ограничения мы можем гарантировать, что изменяем параметры таким образом, что политика изменится не слишком сильно. Вычисление </a:t>
                </a:r>
                <a:r>
                  <a:rPr lang="en-GB" dirty="0"/>
                  <a:t>KL-</a:t>
                </a:r>
                <a:r>
                  <a:rPr lang="ru-RU" dirty="0"/>
                  <a:t> расстояния требует оценки всех пар "состояние - действие", поэтому для работы с реалистичными задачами </a:t>
                </a:r>
                <a:r>
                  <a:rPr lang="en-GB" dirty="0"/>
                  <a:t>RL </a:t>
                </a:r>
                <a:r>
                  <a:rPr lang="ru-RU" dirty="0"/>
                  <a:t>необходимы упрощения.</a:t>
                </a:r>
                <a:endParaRPr lang="en-R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920537"/>
                <a:ext cx="8787947" cy="4130142"/>
              </a:xfrm>
              <a:blipFill>
                <a:blip r:embed="rId3"/>
                <a:stretch>
                  <a:fillRect t="-1411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445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1067824"/>
                <a:ext cx="8787947" cy="335075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dirty="0"/>
                  <a:t>Чтобы не допустить слишком большого отклонения политики, накладываются ограничения на </a:t>
                </a:r>
                <a:r>
                  <a:rPr lang="en-GB" dirty="0"/>
                  <a:t>KL-</a:t>
                </a:r>
                <a:r>
                  <a:rPr lang="ru-RU" dirty="0"/>
                  <a:t> расстояние между новой и старой политикой.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Используя метод разложения Лагранжа, это ограничение преобразуется в разность.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Поскольку мы не можем напрямую вычислить </a:t>
                </a:r>
                <a:r>
                  <a:rPr lang="en-GB" dirty="0"/>
                  <a:t>KL-</a:t>
                </a:r>
                <a:r>
                  <a:rPr lang="ru-RU" dirty="0"/>
                  <a:t>расстояние, используется разложение Тейлора в качестве аппроксимации для схемы обновления весов.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Для малых изменений параметров </a:t>
                </a:r>
                <a:r>
                  <a:rPr lang="en-GB" dirty="0"/>
                  <a:t>KL-</a:t>
                </a:r>
                <a:r>
                  <a:rPr lang="ru-RU" dirty="0"/>
                  <a:t> расстояние аппроксимируется с помощью информационной матрицы Фишера, для которой есть </a:t>
                </a:r>
                <a:r>
                  <a:rPr lang="ru-RU" dirty="0" err="1"/>
                  <a:t>легковычислимое</a:t>
                </a:r>
                <a:r>
                  <a:rPr lang="ru-RU" dirty="0"/>
                  <a:t> выражение.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/>
                  <a:t>Вся аппроксимация является результатом, предполагающим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  <a:r>
                  <a:rPr lang="ru-RU" dirty="0"/>
                  <a:t>Таким образом, все обоснование справедливо только для небольших изменений политики.</a:t>
                </a:r>
                <a:endParaRPr lang="en-R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1067824"/>
                <a:ext cx="8787947" cy="33507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35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03" y="1067823"/>
                <a:ext cx="8787947" cy="3676011"/>
              </a:xfrm>
            </p:spPr>
            <p:txBody>
              <a:bodyPr>
                <a:normAutofit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sz="1800" dirty="0"/>
              </a:p>
              <a:p>
                <a:pPr marL="133350" indent="0">
                  <a:buNone/>
                </a:pPr>
                <a:endParaRPr lang="en-RU" dirty="0"/>
              </a:p>
              <a:p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Градиент "корректируется" обратной матрицей Фишера, учитывающей чувствительность политики к локальным изменениям. Поскольку матрица инвертирована,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то обновления, более осторожны на крутых склонах (высокая чувствительность) и более значительны на плоских поверхностях (низкая чувствительность). Традиционные градиентные методы (ошибочно) предполагают евклидовы расстояния между обновлениями, а матрица Фишера учитывает Риманову кривизну.</a:t>
                </a:r>
              </a:p>
              <a:p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Размер скорости обучения </a:t>
                </a:r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α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имеет динамическое выражение, которое адаптируется к градиентам и обеспечивая изменение политики на величину </a:t>
                </a:r>
                <a14:m>
                  <m:oMath xmlns:m="http://schemas.openxmlformats.org/officeDocument/2006/math">
                    <m:r>
                      <a:rPr lang="en-US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 </a:t>
                </a:r>
                <a:r>
                  <a:rPr lang="ru-RU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независимо от параметризации. </a:t>
                </a:r>
                <a:endParaRPr lang="en-R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03" y="1067823"/>
                <a:ext cx="8787947" cy="3676011"/>
              </a:xfrm>
              <a:blipFill>
                <a:blip r:embed="rId3"/>
                <a:stretch>
                  <a:fillRect r="-5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476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Natural Policy Gradient (NPG)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03" y="1067823"/>
            <a:ext cx="8787947" cy="367601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Разложение Тейлора дает локальную аппроксимацию до второго порядка. В связи с этим оцениваемый гессиан может не быть положительно определенным. На практике естественные градиентные методы являются численно хрупкими и не всегда дают стабильные результаты. </a:t>
            </a:r>
          </a:p>
          <a:p>
            <a:pPr>
              <a:spcAft>
                <a:spcPts val="600"/>
              </a:spcAft>
            </a:pPr>
            <a:r>
              <a:rPr lang="ru-RU" dirty="0"/>
              <a:t>Информационная матрица Фишера занимает пространство |</a:t>
            </a:r>
            <a:r>
              <a:rPr lang="el-GR" dirty="0"/>
              <a:t>θ|⋅|θ|. </a:t>
            </a:r>
            <a:r>
              <a:rPr lang="ru-RU" dirty="0"/>
              <a:t>Рассмотрим нейронную сеть со 100 000 параметрами – можно ожидать, что 10-миллиардная матрица на ноутбуке не вычислится. Кроме того, вычисление обратной матрицы – операция сложности </a:t>
            </a:r>
            <a:r>
              <a:rPr lang="en-GB" dirty="0"/>
              <a:t>O(N³), </a:t>
            </a:r>
            <a:r>
              <a:rPr lang="ru-RU" dirty="0"/>
              <a:t>что довольно утомительно для нашего примера. Таким образом, для глубоких методов </a:t>
            </a:r>
            <a:r>
              <a:rPr lang="en-US" dirty="0"/>
              <a:t>RL</a:t>
            </a:r>
            <a:r>
              <a:rPr lang="ru-RU" dirty="0"/>
              <a:t> </a:t>
            </a:r>
            <a:r>
              <a:rPr lang="en-US" dirty="0"/>
              <a:t>NPG </a:t>
            </a:r>
            <a:r>
              <a:rPr lang="ru-RU" dirty="0"/>
              <a:t>обычно выходят за пределы как памяти, так и вычислительных возможностей.</a:t>
            </a:r>
          </a:p>
          <a:p>
            <a:pPr>
              <a:spcAft>
                <a:spcPts val="600"/>
              </a:spcAft>
            </a:pPr>
            <a:r>
              <a:rPr lang="en-US" dirty="0"/>
              <a:t>NPG </a:t>
            </a:r>
            <a:r>
              <a:rPr lang="ru-RU" dirty="0"/>
              <a:t>не проверяет, действительно ли обновление</a:t>
            </a:r>
            <a:r>
              <a:rPr lang="en-US" dirty="0"/>
              <a:t> </a:t>
            </a:r>
            <a:r>
              <a:rPr lang="ru-RU" dirty="0"/>
              <a:t>весов дает улучшение политики.</a:t>
            </a:r>
          </a:p>
        </p:txBody>
      </p:sp>
    </p:spTree>
    <p:extLst>
      <p:ext uri="{BB962C8B-B14F-4D97-AF65-F5344CB8AC3E}">
        <p14:creationId xmlns:p14="http://schemas.microsoft.com/office/powerpoint/2010/main" val="3217562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Trust Region Policy Optimization (TRPO)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33350" indent="0">
                  <a:buNone/>
                </a:pPr>
                <a:r>
                  <a:rPr lang="ru-RU" dirty="0"/>
                  <a:t>Введем суррогатное преимущество:</a:t>
                </a:r>
                <a:endParaRPr lang="en-US" dirty="0"/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Ограничим ошибку аппроксимации суррогатного преимущества с помощью наихудшего </a:t>
                </a:r>
                <a:r>
                  <a:rPr lang="en-GB" dirty="0"/>
                  <a:t>KL-</a:t>
                </a:r>
                <a:r>
                  <a:rPr lang="ru-RU" dirty="0"/>
                  <a:t>расстояния между политиками до и после обновления:</a:t>
                </a:r>
                <a:endParaRPr lang="en-US" dirty="0"/>
              </a:p>
              <a:p>
                <a:pPr marL="133350" indent="0">
                  <a:buNone/>
                </a:pPr>
                <a:endParaRPr lang="en-RU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RU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RU" dirty="0"/>
              </a:p>
              <a:p>
                <a:pPr marL="133350" indent="0">
                  <a:buNone/>
                </a:pPr>
                <a:endParaRPr lang="en-R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400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Trust Region Policy Optimization (TRPO)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- проблемы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909FF-C7FA-1947-ADD3-510F0E76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8520600" cy="2857096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dirty="0"/>
              <a:t>Невозможно работы с матрицами с большими параметрами. Несмотря на применение метода сопряженного градиента, </a:t>
            </a:r>
            <a:r>
              <a:rPr lang="en-GB" dirty="0"/>
              <a:t>TRPO </a:t>
            </a:r>
            <a:r>
              <a:rPr lang="ru-RU" dirty="0"/>
              <a:t>все равно не справляется с большими матрицами Фишера, даже если их не нужно инвертировать. </a:t>
            </a:r>
          </a:p>
          <a:p>
            <a:pPr marL="133350" indent="0">
              <a:buNone/>
            </a:pPr>
            <a:r>
              <a:rPr lang="ru-RU" dirty="0"/>
              <a:t>Оптимизация второго порядка выполняется медленно - практическая реализация </a:t>
            </a:r>
            <a:r>
              <a:rPr lang="en-GB" dirty="0"/>
              <a:t>TRPO </a:t>
            </a:r>
            <a:r>
              <a:rPr lang="ru-RU" dirty="0"/>
              <a:t>основана на ограничениях и требует вычисления упомянутой матрицы Фишера. Кроме того, мы не можем воспользоваться преимуществами стохастических градиентных оптимизаторов (первого порядка), таких как </a:t>
            </a:r>
            <a:r>
              <a:rPr lang="en-GB" dirty="0"/>
              <a:t>ADAM.</a:t>
            </a:r>
          </a:p>
          <a:p>
            <a:pPr marL="133350" indent="0">
              <a:buNone/>
            </a:pPr>
            <a:r>
              <a:rPr lang="en-GB" dirty="0"/>
              <a:t>TRPO </a:t>
            </a:r>
            <a:r>
              <a:rPr lang="ru-RU" dirty="0"/>
              <a:t>достаточно трудно объяснить, реализовать и отладить. Когда обучение не дает желаемых результатов, бывает сложно определить в чем проблема.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7233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Proximal Policy Optimization (PPO)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969632"/>
                <a:ext cx="8520600" cy="3873237"/>
              </a:xfrm>
            </p:spPr>
            <p:txBody>
              <a:bodyPr>
                <a:normAutofit fontScale="85000" lnSpcReduction="10000"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RU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dirty="0"/>
                  <a:t>Теоретическое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слишком консервативно</a:t>
                </a:r>
                <a:r>
                  <a:rPr lang="en-US" dirty="0"/>
                  <a:t>. PPO </a:t>
                </a:r>
                <a:r>
                  <a:rPr lang="ru-RU" dirty="0"/>
                  <a:t>задает "целевое расхождение”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, такое, чтобы наши обновления находились где-то в окрестности этого расхождения. </a:t>
                </a: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Целевое расхождение должно быть достаточно большим, чтобы существенно изменить политику, но достаточно малым, чтобы обновления были стабильными.</a:t>
                </a:r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:r>
                  <a:rPr lang="ru-RU" dirty="0"/>
                  <a:t>После каждого обновления политики </a:t>
                </a:r>
                <a:r>
                  <a:rPr lang="en-GB" dirty="0"/>
                  <a:t>PPO </a:t>
                </a:r>
                <a:r>
                  <a:rPr lang="ru-RU" dirty="0"/>
                  <a:t>проверяет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 Если реализованное расхождение превышает целевое расхождение более чем на 1,5, то на следующей итерации мы устанавливаем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l-GR" dirty="0"/>
                  <a:t>. </a:t>
                </a:r>
                <a:r>
                  <a:rPr lang="ru-RU" dirty="0"/>
                  <a:t>В обратном случае, если обновления слишком малы, мы уменьшаем вдвое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  <a:endParaRPr lang="en-US" dirty="0"/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8909FF-C7FA-1947-ADD3-510F0E76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969632"/>
                <a:ext cx="8520600" cy="38732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686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3"/>
              </a:rPr>
              <a:t>POMDP for Dummers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4"/>
              </a:rPr>
              <a:t>PPO algorithm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5"/>
              </a:rPr>
              <a:t>LSTM-TD3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endParaRPr lang="en-GB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en-US" dirty="0"/>
              <a:t>Partly observation MPD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/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частично-наблюдаемый Марковский процесс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(POMDP)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постановку задачи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 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POMDP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метод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value-iteration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Будете знать основные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520077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8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</a:rPr>
              <a:t>11.0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9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.23 –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Model-based RL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50" name="Google Shape;250;p51"/>
          <p:cNvSpPr/>
          <p:nvPr/>
        </p:nvSpPr>
        <p:spPr>
          <a:xfrm>
            <a:off x="5805201" y="62732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Введение </a:t>
            </a:r>
            <a:r>
              <a:rPr lang="ru-RU" sz="1600">
                <a:solidFill>
                  <a:schemeClr val="bg1">
                    <a:lumMod val="50000"/>
                  </a:schemeClr>
                </a:solidFill>
                <a:latin typeface="Google Sans"/>
              </a:rPr>
              <a:t>в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Reinforcement Learning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114103" y="220304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Deep Reinforcement Learning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205883" y="1847803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Продвинутые темы </a:t>
            </a:r>
            <a:r>
              <a:rPr lang="en-GB" sz="1600" dirty="0">
                <a:solidFill>
                  <a:srgbClr val="1F1F1F"/>
                </a:solidFill>
                <a:latin typeface="Google Sans"/>
              </a:rPr>
              <a:t>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500550" y="3936875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407163" y="3137577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Применение </a:t>
            </a: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RL </a:t>
            </a: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51"/>
          <p:cNvCxnSpPr>
            <a:cxnSpLocks/>
            <a:stCxn id="251" idx="3"/>
            <a:endCxn id="252" idx="1"/>
          </p:cNvCxnSpPr>
          <p:nvPr/>
        </p:nvCxnSpPr>
        <p:spPr>
          <a:xfrm flipV="1">
            <a:off x="3587303" y="2137453"/>
            <a:ext cx="1618580" cy="355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rot="10800000" flipV="1">
            <a:off x="1114103" y="916974"/>
            <a:ext cx="4691098" cy="1575715"/>
          </a:xfrm>
          <a:prstGeom prst="curvedConnector3">
            <a:avLst>
              <a:gd name="adj1" fmla="val 112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51"/>
          <p:cNvCxnSpPr>
            <a:cxnSpLocks/>
            <a:stCxn id="252" idx="3"/>
            <a:endCxn id="254" idx="3"/>
          </p:cNvCxnSpPr>
          <p:nvPr/>
        </p:nvCxnSpPr>
        <p:spPr>
          <a:xfrm>
            <a:off x="7679083" y="2137453"/>
            <a:ext cx="201280" cy="1289774"/>
          </a:xfrm>
          <a:prstGeom prst="curvedConnector3">
            <a:avLst>
              <a:gd name="adj1" fmla="val 21357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stCxn id="254" idx="1"/>
            <a:endCxn id="253" idx="3"/>
          </p:cNvCxnSpPr>
          <p:nvPr/>
        </p:nvCxnSpPr>
        <p:spPr>
          <a:xfrm rot="10800000" flipV="1">
            <a:off x="3471151" y="3427227"/>
            <a:ext cx="1936013" cy="7992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Частично наблюдаемый процесс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Value-iteration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Алгоритмы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0E9A54-EAC4-FA43-894E-25453AFB4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37"/>
          <a:stretch/>
        </p:blipFill>
        <p:spPr>
          <a:xfrm>
            <a:off x="4374640" y="1011835"/>
            <a:ext cx="4574317" cy="2929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556055657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частично-наблюдаемый Марковский процесс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(POMDP)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постановку задачи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 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POMDP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метод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value-iteration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Будете знать основные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520077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695371966"/>
              </p:ext>
            </p:extLst>
          </p:nvPr>
        </p:nvGraphicFramePr>
        <p:xfrm>
          <a:off x="952500" y="1544194"/>
          <a:ext cx="7239000" cy="34930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Строить агентов для частично наблюдаемых процессов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33623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11453</TotalTime>
  <Words>2224</Words>
  <Application>Microsoft Macintosh PowerPoint</Application>
  <PresentationFormat>On-screen Show (16:9)</PresentationFormat>
  <Paragraphs>283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Cambria Math</vt:lpstr>
      <vt:lpstr>Arial</vt:lpstr>
      <vt:lpstr>Tahoma</vt:lpstr>
      <vt:lpstr>Courier New</vt:lpstr>
      <vt:lpstr>Google Sans</vt:lpstr>
      <vt:lpstr>-webkit-standard</vt:lpstr>
      <vt:lpstr>Helvetica Neue</vt:lpstr>
      <vt:lpstr>Roboto</vt:lpstr>
      <vt:lpstr>source-serif-pro</vt:lpstr>
      <vt:lpstr>Светлая тема</vt:lpstr>
      <vt:lpstr>Светлая тема</vt:lpstr>
      <vt:lpstr>Reinforcement learning Partly Observation MDP</vt:lpstr>
      <vt:lpstr>Проверить, идет ли запись</vt:lpstr>
      <vt:lpstr>Правила вебинара</vt:lpstr>
      <vt:lpstr>Reinforcement learning. Partly observation MPD </vt:lpstr>
      <vt:lpstr>Карта курса</vt:lpstr>
      <vt:lpstr>Маршрут вебинара</vt:lpstr>
      <vt:lpstr>Цели вебинара</vt:lpstr>
      <vt:lpstr>Смысл</vt:lpstr>
      <vt:lpstr>Постановка задачи</vt:lpstr>
      <vt:lpstr>Частично наблюдаемый Марковский процесс принятия решений (POMDP)</vt:lpstr>
      <vt:lpstr>Частично наблюдаемый Марковский процесс принятия решений (POMDP)</vt:lpstr>
      <vt:lpstr>Частично наблюдаемый Марковский процесс принятия решений (POMDP)</vt:lpstr>
      <vt:lpstr>Частично наблюдаемый Марковский процесс принятия решений (POMDP)</vt:lpstr>
      <vt:lpstr>POMDP – пространство убеждений</vt:lpstr>
      <vt:lpstr>POMDP – пространство убеждений</vt:lpstr>
      <vt:lpstr>POMDP</vt:lpstr>
      <vt:lpstr>Value-iteration - проблемы</vt:lpstr>
      <vt:lpstr>Value-iteration</vt:lpstr>
      <vt:lpstr>Value-iteration</vt:lpstr>
      <vt:lpstr>Частично наблюдаемый Марковский процесс принятия решений (POMDP)</vt:lpstr>
      <vt:lpstr>Частично наблюдаемый Марковский процесс принятия решений (POMDP)</vt:lpstr>
      <vt:lpstr>Алгоритмы</vt:lpstr>
      <vt:lpstr>Алгоритмы</vt:lpstr>
      <vt:lpstr>Алгоритм LSTM-TD3  DDPG -&gt; TD3 -&gt; LSTM-DDPF -&gt; LSTM-TD3</vt:lpstr>
      <vt:lpstr>Deep Deterministic Policy Gradient - DDPG</vt:lpstr>
      <vt:lpstr>Twin Deep Deterministic Policy Gradient - TD3</vt:lpstr>
      <vt:lpstr>Term-Memory-based Deep Deterministic Policy Gradient (LSTM-DDPG)</vt:lpstr>
      <vt:lpstr>Term-Memory-based Twin Delayed Deep Deterministic Policy Gradient (LSTM-TD3)</vt:lpstr>
      <vt:lpstr>Алгоритм PPO</vt:lpstr>
      <vt:lpstr>Policy Gradient (PG)</vt:lpstr>
      <vt:lpstr>Policy Gradient (PG) - проблемы</vt:lpstr>
      <vt:lpstr>Natural Policy Gradient (NPG)</vt:lpstr>
      <vt:lpstr>Natural Policy Gradient (NPG)</vt:lpstr>
      <vt:lpstr>Natural Policy Gradient (NPG)</vt:lpstr>
      <vt:lpstr>Natural Policy Gradient (NPG) - проблемы</vt:lpstr>
      <vt:lpstr>Trust Region Policy Optimization (TRPO)</vt:lpstr>
      <vt:lpstr>Trust Region Policy Optimization (TRPO) - проблемы</vt:lpstr>
      <vt:lpstr>Proximal Policy Optimization (PPO) </vt:lpstr>
      <vt:lpstr>Список материалов для изучения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82</cp:revision>
  <dcterms:modified xsi:type="dcterms:W3CDTF">2023-09-08T10:56:52Z</dcterms:modified>
</cp:coreProperties>
</file>